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8" r:id="rId4"/>
    <p:sldId id="260" r:id="rId5"/>
    <p:sldId id="274" r:id="rId6"/>
    <p:sldId id="261" r:id="rId7"/>
    <p:sldId id="273" r:id="rId8"/>
    <p:sldId id="272" r:id="rId9"/>
    <p:sldId id="263" r:id="rId10"/>
    <p:sldId id="264" r:id="rId11"/>
    <p:sldId id="275" r:id="rId12"/>
    <p:sldId id="276" r:id="rId13"/>
    <p:sldId id="265" r:id="rId14"/>
    <p:sldId id="270" r:id="rId15"/>
    <p:sldId id="262" r:id="rId16"/>
    <p:sldId id="271" r:id="rId17"/>
    <p:sldId id="266" r:id="rId18"/>
    <p:sldId id="267" r:id="rId19"/>
    <p:sldId id="268" r:id="rId20"/>
    <p:sldId id="269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699"/>
    <p:restoredTop sz="87068"/>
  </p:normalViewPr>
  <p:slideViewPr>
    <p:cSldViewPr snapToGrid="0">
      <p:cViewPr>
        <p:scale>
          <a:sx n="90" d="100"/>
          <a:sy n="90" d="100"/>
        </p:scale>
        <p:origin x="272" y="3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5768FE-BDEB-D348-9A58-81D7D13D2263}" type="datetimeFigureOut">
              <a:rPr lang="en-US" smtClean="0"/>
              <a:t>4/25/23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52C9E8-7EC8-3F47-97B0-E5F15AA1DB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9984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Corchete LA, Rojas EA, Alonso-López D, De Las Rivas J, Gutiérrez NC, </a:t>
            </a:r>
            <a:r>
              <a:rPr lang="en-US" dirty="0" err="1"/>
              <a:t>Burguillo</a:t>
            </a:r>
            <a:r>
              <a:rPr lang="en-US" dirty="0"/>
              <a:t> FJ. Systematic comparison and assessment of RNA-seq procedures for gene expression quantitative analysis. </a:t>
            </a:r>
            <a:r>
              <a:rPr lang="en-US" i="1" dirty="0"/>
              <a:t>Sci Rep</a:t>
            </a:r>
            <a:r>
              <a:rPr lang="en-US" dirty="0"/>
              <a:t>. 2020;10(1):19737. Published 2020 Nov 12. doi:10.1038/s41598-020-76881-x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52C9E8-7EC8-3F47-97B0-E5F15AA1DB4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8154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CA81C8-1197-1C13-384D-052C2CE58A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B26E73-E6FA-D3C6-F48D-AA38829AEC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557921-8B4E-FA8A-772E-D5B9B8A776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A0A22-6FAF-FC48-AF89-7CD0E2E3ECC8}" type="datetimeFigureOut">
              <a:rPr lang="en-US" smtClean="0"/>
              <a:t>4/25/23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81B02F-BF95-490A-041D-F49449CE8E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AA0563-D6D9-F8E0-3016-9D35C8310C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0DD07-5C5E-8F4F-8EDE-5630A6631E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8270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EE78F-7887-4764-E8FA-16438BFB7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30B9302-B249-ABF9-101E-250B847793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255BFA-72E9-196F-79C6-053171FDFD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A0A22-6FAF-FC48-AF89-7CD0E2E3ECC8}" type="datetimeFigureOut">
              <a:rPr lang="en-US" smtClean="0"/>
              <a:t>4/25/23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9B2BAF-594B-E8EE-3E81-C1490C7996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7EB7F4-74A1-5FF7-ABEC-8732798624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0DD07-5C5E-8F4F-8EDE-5630A6631E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1721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EB4102F-EB11-99CA-47E4-271E9ADAC6A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98716C-3059-EA07-4553-AF52C1EA48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920842-1592-7536-53BD-014B179A31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A0A22-6FAF-FC48-AF89-7CD0E2E3ECC8}" type="datetimeFigureOut">
              <a:rPr lang="en-US" smtClean="0"/>
              <a:t>4/25/23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FAE4BD-A3D1-B953-7D0E-DF5704F055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8E0EB7-6E3E-43CC-23BA-C6E175B30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0DD07-5C5E-8F4F-8EDE-5630A6631E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77505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C8665-EDC5-09D6-AF18-D215F36F90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D136BE-400E-1C63-F71C-122957593F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5AC981-F656-030E-5E66-3F1DF626E2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A0A22-6FAF-FC48-AF89-7CD0E2E3ECC8}" type="datetimeFigureOut">
              <a:rPr lang="en-US" smtClean="0"/>
              <a:t>4/25/23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4A8E3D-945A-CB20-90BC-57115E7EBA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75161D-6EEA-1E0A-7A45-FE1D87A1D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0DD07-5C5E-8F4F-8EDE-5630A6631E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9984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B1B216-9E56-5435-98B0-5C5F0DB038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F014D2-F811-FD1C-9481-4C31A9B89C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59276E-252B-F1DA-DADA-DF45D3A427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A0A22-6FAF-FC48-AF89-7CD0E2E3ECC8}" type="datetimeFigureOut">
              <a:rPr lang="en-US" smtClean="0"/>
              <a:t>4/25/23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24B449-6978-0E2E-0C37-20D7F764AF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FE3CB0-55FF-D361-5E0E-AE0F497514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0DD07-5C5E-8F4F-8EDE-5630A6631E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1783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FEDC0-63A6-D390-62C2-E32F4266B2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632921-06F1-CB4E-EE78-0A10ADFFD6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35D82F-832F-9FE5-B9ED-E8277D398D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1078BC-88C8-741D-51C9-A757AC0F99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A0A22-6FAF-FC48-AF89-7CD0E2E3ECC8}" type="datetimeFigureOut">
              <a:rPr lang="en-US" smtClean="0"/>
              <a:t>4/25/23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94167B-F71E-2A25-3B80-F6B28701C7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A32844-F4DD-4EAA-91E1-6FFAFB8C2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0DD07-5C5E-8F4F-8EDE-5630A6631E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8047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D17A15-9BC3-6305-16DA-FA003948E9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C9B5A7-680D-FD4F-4BC4-21888DB7BE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9A5B5A-EC71-C8DD-1F5E-45794777D3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ACD6FA9-8FE6-F35C-C75E-CA86D81233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78A58C5-4DC1-E355-3236-E2321CFE9BB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1B2E68B-DE71-6C5B-FB71-6B91AC4DEB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A0A22-6FAF-FC48-AF89-7CD0E2E3ECC8}" type="datetimeFigureOut">
              <a:rPr lang="en-US" smtClean="0"/>
              <a:t>4/25/23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6B1A56B-FCA3-B8A5-C309-9093E05E52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6C318D5-23C4-B173-9846-08328EEF5D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0DD07-5C5E-8F4F-8EDE-5630A6631E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3168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D7B747-BB1B-C5D8-78B1-4B6B7509E6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D631CD0-9729-541C-B830-C2BFFBEAA2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A0A22-6FAF-FC48-AF89-7CD0E2E3ECC8}" type="datetimeFigureOut">
              <a:rPr lang="en-US" smtClean="0"/>
              <a:t>4/25/23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637C5F-91E6-ED6D-2BF3-86D1C84D37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169D85-628B-442E-A414-E0D1B5347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0DD07-5C5E-8F4F-8EDE-5630A6631E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1109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2575751-070D-4E50-281B-82E1DCA33A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A0A22-6FAF-FC48-AF89-7CD0E2E3ECC8}" type="datetimeFigureOut">
              <a:rPr lang="en-US" smtClean="0"/>
              <a:t>4/25/23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F6B9DD-BE3A-80F0-52BF-81C8BC4DEC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1BF5EC-828C-6E33-ED2F-92DCB11902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0DD07-5C5E-8F4F-8EDE-5630A6631E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44646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12607-AB76-C8C9-F218-9B97550264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6209F8-DA8B-83BD-EEC6-0689E36746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89B072-2F39-21FE-042D-4EAF5CE283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69055F-6E99-1DAB-3DDB-0A0EB8ACE4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A0A22-6FAF-FC48-AF89-7CD0E2E3ECC8}" type="datetimeFigureOut">
              <a:rPr lang="en-US" smtClean="0"/>
              <a:t>4/25/23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74B603-28EF-40A4-6728-0FF8449BA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6CB44D-9D8E-ABC4-39EC-D50DEBCB4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0DD07-5C5E-8F4F-8EDE-5630A6631E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6380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9067B8-010D-24A5-0BFA-AE092B8480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D9C36F1-13F1-3FA0-8F89-A11F3DFCCD7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A8E98C-50ED-CAA1-2589-CD982A6ACF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6D8881-0856-AA10-5F8A-A084B74D94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0A0A22-6FAF-FC48-AF89-7CD0E2E3ECC8}" type="datetimeFigureOut">
              <a:rPr lang="en-US" smtClean="0"/>
              <a:t>4/25/23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05701F-A153-CEC5-835D-5A188D3F13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4DD5CF-34EC-5432-FDC1-6304653CD6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0DD07-5C5E-8F4F-8EDE-5630A6631E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7227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1A53690-7747-F431-20A9-6CF2844DC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740B0D-9F52-DEFB-360A-DCF70E50D5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5323CA-BCBC-A395-FA43-2619838091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0A0A22-6FAF-FC48-AF89-7CD0E2E3ECC8}" type="datetimeFigureOut">
              <a:rPr lang="en-US" smtClean="0"/>
              <a:t>4/25/23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CE06B5-F323-53C0-5576-205E47A478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C3B403-96C5-15E3-D2CE-97474DBA4D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70DD07-5C5E-8F4F-8EDE-5630A6631E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5409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12699-9280-0F5A-8851-766956BB260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Salmon vs STAR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E45FB70-A299-AEB2-95DD-45E8B8394F3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ANGSD Project Presentation</a:t>
            </a:r>
          </a:p>
          <a:p>
            <a:r>
              <a:rPr lang="en-US" dirty="0"/>
              <a:t>Mohith Arikatla</a:t>
            </a:r>
          </a:p>
          <a:p>
            <a:r>
              <a:rPr lang="en-US" dirty="0"/>
              <a:t>MS Computational Biology 24’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E5A1EA-8136-C61C-2E82-3E59043A2AD4}"/>
              </a:ext>
            </a:extLst>
          </p:cNvPr>
          <p:cNvSpPr txBox="1"/>
          <p:nvPr/>
        </p:nvSpPr>
        <p:spPr>
          <a:xfrm>
            <a:off x="502024" y="522328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04/25/2023</a:t>
            </a:r>
          </a:p>
        </p:txBody>
      </p:sp>
    </p:spTree>
    <p:extLst>
      <p:ext uri="{BB962C8B-B14F-4D97-AF65-F5344CB8AC3E}">
        <p14:creationId xmlns:p14="http://schemas.microsoft.com/office/powerpoint/2010/main" val="37003931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D547A-1868-DC15-0C18-F414212DC6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FASTQC</a:t>
            </a:r>
          </a:p>
        </p:txBody>
      </p:sp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C53CC0D0-AE53-7339-74AB-2BBCCCEB4A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596063"/>
            <a:ext cx="2178235" cy="2283210"/>
          </a:xfrm>
        </p:spPr>
      </p:pic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558323B0-1FB0-E473-A389-799415850B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1333" y="1596063"/>
            <a:ext cx="2006876" cy="2283210"/>
          </a:xfrm>
          <a:prstGeom prst="rect">
            <a:avLst/>
          </a:prstGeom>
        </p:spPr>
      </p:pic>
      <p:pic>
        <p:nvPicPr>
          <p:cNvPr id="9" name="Picture 8" descr="Chart, bar chart&#10;&#10;Description automatically generated">
            <a:extLst>
              <a:ext uri="{FF2B5EF4-FFF2-40B4-BE49-F238E27FC236}">
                <a16:creationId xmlns:a16="http://schemas.microsoft.com/office/drawing/2014/main" id="{BFCB582D-8D9A-95AF-C9E3-63CE1E6008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738" y="1368707"/>
            <a:ext cx="5812959" cy="5056968"/>
          </a:xfrm>
          <a:prstGeom prst="rect">
            <a:avLst/>
          </a:prstGeom>
        </p:spPr>
      </p:pic>
      <p:pic>
        <p:nvPicPr>
          <p:cNvPr id="13" name="Picture 12" descr="Chart, line chart&#10;&#10;Description automatically generated">
            <a:extLst>
              <a:ext uri="{FF2B5EF4-FFF2-40B4-BE49-F238E27FC236}">
                <a16:creationId xmlns:a16="http://schemas.microsoft.com/office/drawing/2014/main" id="{39C3BEC7-86A0-2AA6-2427-1F22DF282A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95998" y="3921477"/>
            <a:ext cx="2240873" cy="2377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2059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D898B8EB-E53C-4E72-9817-B4BFCAD736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1" name="Freeform: Shape 20">
            <a:extLst>
              <a:ext uri="{FF2B5EF4-FFF2-40B4-BE49-F238E27FC236}">
                <a16:creationId xmlns:a16="http://schemas.microsoft.com/office/drawing/2014/main" id="{4E130362-2F35-4AB7-9EA5-DBC0F771A5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3" name="Freeform: Shape 22">
            <a:extLst>
              <a:ext uri="{FF2B5EF4-FFF2-40B4-BE49-F238E27FC236}">
                <a16:creationId xmlns:a16="http://schemas.microsoft.com/office/drawing/2014/main" id="{56BE988C-7A5B-41EC-A46C-AEA93D8D3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7FC9F8-CBE6-713F-6187-A0A8FDAB19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488" y="1124712"/>
            <a:ext cx="4023360" cy="32004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STAR Alignment QC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3CB1EC0-40A9-4D5E-B7E2-6E3423CE28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2" name="Picture 11" descr="Chart, line chart, scatter chart&#10;&#10;Description automatically generated">
            <a:extLst>
              <a:ext uri="{FF2B5EF4-FFF2-40B4-BE49-F238E27FC236}">
                <a16:creationId xmlns:a16="http://schemas.microsoft.com/office/drawing/2014/main" id="{BB9748FD-C74C-ED01-E254-4D5D51FA15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3624" y="880366"/>
            <a:ext cx="3236976" cy="2160680"/>
          </a:xfrm>
          <a:prstGeom prst="rect">
            <a:avLst/>
          </a:prstGeom>
        </p:spPr>
      </p:pic>
      <p:pic>
        <p:nvPicPr>
          <p:cNvPr id="10" name="Picture 9" descr="Chart, bar chart&#10;&#10;Description automatically generated">
            <a:extLst>
              <a:ext uri="{FF2B5EF4-FFF2-40B4-BE49-F238E27FC236}">
                <a16:creationId xmlns:a16="http://schemas.microsoft.com/office/drawing/2014/main" id="{0F03BE72-0B13-9361-5983-D1203A1869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5088" y="880366"/>
            <a:ext cx="3236976" cy="216068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DCBE52EF-2889-423F-947C-0E44A760D6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1811A6D3-B668-68D8-6B72-78E32E81CC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3624" y="3642743"/>
            <a:ext cx="3236976" cy="2160680"/>
          </a:xfrm>
          <a:prstGeom prst="rect">
            <a:avLst/>
          </a:prstGeom>
        </p:spPr>
      </p:pic>
      <p:pic>
        <p:nvPicPr>
          <p:cNvPr id="14" name="Picture 13" descr="A picture containing chart&#10;&#10;Description automatically generated">
            <a:extLst>
              <a:ext uri="{FF2B5EF4-FFF2-40B4-BE49-F238E27FC236}">
                <a16:creationId xmlns:a16="http://schemas.microsoft.com/office/drawing/2014/main" id="{38FE2F1A-06D0-2FCF-FA19-477A5E1B8E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06042" y="3647108"/>
            <a:ext cx="3236976" cy="2160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0335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7FC9F8-CBE6-713F-6187-A0A8FDAB1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Salmon Quant QC</a:t>
            </a:r>
          </a:p>
        </p:txBody>
      </p:sp>
      <p:pic>
        <p:nvPicPr>
          <p:cNvPr id="5" name="Content Placeholder 4" descr="Chart, scatter chart&#10;&#10;Description automatically generated">
            <a:extLst>
              <a:ext uri="{FF2B5EF4-FFF2-40B4-BE49-F238E27FC236}">
                <a16:creationId xmlns:a16="http://schemas.microsoft.com/office/drawing/2014/main" id="{02389F64-7630-6D56-8C90-2D1376DFCA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95529" y="590155"/>
            <a:ext cx="4258268" cy="2838845"/>
          </a:xfrm>
        </p:spPr>
      </p:pic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45B1BDBC-9DE7-B636-F5B2-1179526323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150" y="2022150"/>
            <a:ext cx="5068137" cy="3378758"/>
          </a:xfrm>
          <a:prstGeom prst="rect">
            <a:avLst/>
          </a:prstGeom>
        </p:spPr>
      </p:pic>
      <p:pic>
        <p:nvPicPr>
          <p:cNvPr id="9" name="Picture 8" descr="Chart, scatter chart&#10;&#10;Description automatically generated">
            <a:extLst>
              <a:ext uri="{FF2B5EF4-FFF2-40B4-BE49-F238E27FC236}">
                <a16:creationId xmlns:a16="http://schemas.microsoft.com/office/drawing/2014/main" id="{23CDF93C-1DBB-7FA4-1D14-F92E330391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5529" y="3533928"/>
            <a:ext cx="4258269" cy="2838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8744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12A5D-F850-F9EC-7EFA-389D3BBC39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809C52-B02F-8A01-2C7B-9F26A51736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1676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13CF62-474F-92D2-BDC9-646A0F64C7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11501666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022BDE4A-8A20-4A69-9C5A-581C82036A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13CF62-474F-92D2-BDC9-646A0F64C7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1684" y="170412"/>
            <a:ext cx="10178934" cy="132873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BF18A2-69E2-815F-3DE1-439298154B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1684" y="1670857"/>
            <a:ext cx="10178934" cy="557901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400" dirty="0"/>
              <a:t>Left: STAR Right: Salmon</a:t>
            </a:r>
            <a:endParaRPr lang="en-US" sz="24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AFF7E76E-F2A4-3226-ECBE-84F8F86A37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86" r="-2" b="-2"/>
          <a:stretch/>
        </p:blipFill>
        <p:spPr>
          <a:xfrm>
            <a:off x="198741" y="2410448"/>
            <a:ext cx="5803323" cy="3890357"/>
          </a:xfrm>
          <a:prstGeom prst="rect">
            <a:avLst/>
          </a:prstGeom>
        </p:spPr>
      </p:pic>
      <p:pic>
        <p:nvPicPr>
          <p:cNvPr id="8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7966B0C6-AF71-7889-FD6D-CEDFE55657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86" r="-2" b="-2"/>
          <a:stretch/>
        </p:blipFill>
        <p:spPr>
          <a:xfrm>
            <a:off x="6189934" y="2410448"/>
            <a:ext cx="5803323" cy="3890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2523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022BDE4A-8A20-4A69-9C5A-581C82036A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13CF62-474F-92D2-BDC9-646A0F64C7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1684" y="170412"/>
            <a:ext cx="10178934" cy="132873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BF18A2-69E2-815F-3DE1-439298154B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1684" y="1670857"/>
            <a:ext cx="10178934" cy="557901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Identity between STAR and Salmon Enriched pathways in the top x significant pathways</a:t>
            </a:r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C19C2785-0DB3-5D1E-0AD5-F1B07A83E1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2" b="684"/>
          <a:stretch/>
        </p:blipFill>
        <p:spPr>
          <a:xfrm>
            <a:off x="198741" y="2410448"/>
            <a:ext cx="5803323" cy="3890357"/>
          </a:xfrm>
          <a:prstGeom prst="rect">
            <a:avLst/>
          </a:prstGeom>
        </p:spPr>
      </p:pic>
      <p:pic>
        <p:nvPicPr>
          <p:cNvPr id="9" name="Picture 8" descr="Chart&#10;&#10;Description automatically generated with medium confidence">
            <a:extLst>
              <a:ext uri="{FF2B5EF4-FFF2-40B4-BE49-F238E27FC236}">
                <a16:creationId xmlns:a16="http://schemas.microsoft.com/office/drawing/2014/main" id="{BFC95F7C-B84C-C596-FB4A-2EAC7FF185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74" r="3" b="3"/>
          <a:stretch/>
        </p:blipFill>
        <p:spPr>
          <a:xfrm>
            <a:off x="6189934" y="2410448"/>
            <a:ext cx="5803323" cy="3890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3149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C32C0-ADF9-C5C7-77E1-A5B1B4893F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9DC39B-7BB9-04A7-98AD-3B6742D9EE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5271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E3256-1C09-C94A-9811-52A35A4BA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D474EA-A628-16A2-A0CC-317C341EF3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7725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BEB053-DB9E-7C20-6B09-41FCAD32E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B1869C-F8EC-CED5-4B30-55D936FA9B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2276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340F13-8E19-05C3-7431-809BF06BB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learning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1DEAE8-817E-3E96-A42A-99ABF48ADB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End-to-end NGS Data Analysis</a:t>
            </a:r>
          </a:p>
          <a:p>
            <a:r>
              <a:rPr lang="en-US" dirty="0"/>
              <a:t>Formulating and testing a strategy</a:t>
            </a:r>
          </a:p>
          <a:p>
            <a:r>
              <a:rPr lang="en-US" dirty="0"/>
              <a:t>Learn to manage and process sequencing data</a:t>
            </a:r>
          </a:p>
          <a:p>
            <a:r>
              <a:rPr lang="en-US" dirty="0"/>
              <a:t>Evaluate the quality of the data at all stages</a:t>
            </a:r>
          </a:p>
          <a:p>
            <a:r>
              <a:rPr lang="en-US" dirty="0"/>
              <a:t>Interpret results</a:t>
            </a:r>
          </a:p>
          <a:p>
            <a:r>
              <a:rPr lang="en-US" dirty="0"/>
              <a:t>Document the process (with an emphasis on reproducibility)</a:t>
            </a:r>
          </a:p>
        </p:txBody>
      </p:sp>
    </p:spTree>
    <p:extLst>
      <p:ext uri="{BB962C8B-B14F-4D97-AF65-F5344CB8AC3E}">
        <p14:creationId xmlns:p14="http://schemas.microsoft.com/office/powerpoint/2010/main" val="29288819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5A03D-D150-39E8-A595-834D5D74A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A60D394-CB52-47D0-3340-A31D6F27F1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2601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053D6-256F-6EDE-94F5-285AC4872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E775C1-CFE3-6A24-3257-EB3A100FB5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just">
              <a:buNone/>
            </a:pPr>
            <a:r>
              <a:rPr lang="en-US" sz="3200" b="1" dirty="0"/>
              <a:t>Hypothesis: There will be a significant difference in the enriched pathways when</a:t>
            </a:r>
            <a:r>
              <a:rPr lang="en-US" sz="3200" dirty="0"/>
              <a:t> different quantification algorithms are used. (Classical alignment vs Pseudo-mapping Algorithm)</a:t>
            </a:r>
          </a:p>
          <a:p>
            <a:pPr marL="0" indent="0" algn="just">
              <a:buNone/>
            </a:pPr>
            <a:r>
              <a:rPr lang="en-US" sz="3200" b="1" dirty="0"/>
              <a:t>Method: </a:t>
            </a:r>
            <a:r>
              <a:rPr lang="en-US" sz="3200" dirty="0"/>
              <a:t>Obtain feature count data using an alignment algorithm and a pseudo-mapping algorithm and process them in the same way to perform pathway analysis and then compare the enriched pathways</a:t>
            </a:r>
          </a:p>
        </p:txBody>
      </p:sp>
    </p:spTree>
    <p:extLst>
      <p:ext uri="{BB962C8B-B14F-4D97-AF65-F5344CB8AC3E}">
        <p14:creationId xmlns:p14="http://schemas.microsoft.com/office/powerpoint/2010/main" val="40572139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F5ADE4-B190-7163-9A4F-ABFF10A777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Decisions Decisions</a:t>
            </a:r>
          </a:p>
        </p:txBody>
      </p:sp>
      <p:pic>
        <p:nvPicPr>
          <p:cNvPr id="18" name="Picture 17" descr="Diagram&#10;&#10;Description automatically generated">
            <a:extLst>
              <a:ext uri="{FF2B5EF4-FFF2-40B4-BE49-F238E27FC236}">
                <a16:creationId xmlns:a16="http://schemas.microsoft.com/office/drawing/2014/main" id="{FC72E873-FDA0-5DDA-9E1A-3B9746F9A1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063" y="1647676"/>
            <a:ext cx="7451558" cy="42111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6CAFE8B-80F1-701A-3E23-A1E7D3C4967A}"/>
              </a:ext>
            </a:extLst>
          </p:cNvPr>
          <p:cNvSpPr txBox="1"/>
          <p:nvPr/>
        </p:nvSpPr>
        <p:spPr>
          <a:xfrm>
            <a:off x="8097250" y="3249179"/>
            <a:ext cx="368968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Which pipeline do I use?</a:t>
            </a:r>
          </a:p>
          <a:p>
            <a:r>
              <a:rPr lang="en-US" sz="2000" dirty="0"/>
              <a:t>	How long do you have?</a:t>
            </a:r>
          </a:p>
          <a:p>
            <a:r>
              <a:rPr lang="en-US" sz="2000" dirty="0"/>
              <a:t>	What is your end goal?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F3D9B43-9E7F-330D-F5E2-C9CDC309B1D8}"/>
              </a:ext>
            </a:extLst>
          </p:cNvPr>
          <p:cNvSpPr txBox="1"/>
          <p:nvPr/>
        </p:nvSpPr>
        <p:spPr>
          <a:xfrm>
            <a:off x="3067249" y="5967133"/>
            <a:ext cx="21271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Corchete et al., 2020</a:t>
            </a:r>
          </a:p>
        </p:txBody>
      </p:sp>
    </p:spTree>
    <p:extLst>
      <p:ext uri="{BB962C8B-B14F-4D97-AF65-F5344CB8AC3E}">
        <p14:creationId xmlns:p14="http://schemas.microsoft.com/office/powerpoint/2010/main" val="14845681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F5ADE4-B190-7163-9A4F-ABFF10A777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pseudo-alignment?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440D7C-6F93-305C-743B-C5EE9CE1BC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562675"/>
            <a:ext cx="10515599" cy="2029974"/>
          </a:xfrm>
        </p:spPr>
        <p:txBody>
          <a:bodyPr>
            <a:normAutofit lnSpcReduction="10000"/>
          </a:bodyPr>
          <a:lstStyle/>
          <a:p>
            <a:pPr lvl="1" algn="just"/>
            <a:r>
              <a:rPr lang="en-US" dirty="0"/>
              <a:t>It’s </a:t>
            </a:r>
            <a:r>
              <a:rPr lang="en-US" b="1" dirty="0"/>
              <a:t>NOT</a:t>
            </a:r>
            <a:r>
              <a:rPr lang="en-US" dirty="0"/>
              <a:t> necessary to do a full alignment of the reads to the genome which is often the slowest step in sequencing analysis</a:t>
            </a:r>
          </a:p>
          <a:p>
            <a:pPr lvl="1" algn="just"/>
            <a:r>
              <a:rPr lang="en-US" dirty="0"/>
              <a:t>Instead, the raw sequence reads are directly compared to transcript sequences and then used to quantify transcript abundance</a:t>
            </a:r>
          </a:p>
          <a:p>
            <a:pPr lvl="1" algn="just"/>
            <a:r>
              <a:rPr lang="en-US" dirty="0"/>
              <a:t>Pseudo-aligners have an advantage in terms of the time of computation through skipping redundant hash-mappings 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46650DF-1AA8-CCA4-43B8-BE08C8AD982C}"/>
              </a:ext>
            </a:extLst>
          </p:cNvPr>
          <p:cNvGrpSpPr/>
          <p:nvPr/>
        </p:nvGrpSpPr>
        <p:grpSpPr>
          <a:xfrm>
            <a:off x="3338682" y="3590760"/>
            <a:ext cx="5514632" cy="2990055"/>
            <a:chOff x="3085321" y="3133488"/>
            <a:chExt cx="6021357" cy="3359387"/>
          </a:xfrm>
        </p:grpSpPr>
        <p:pic>
          <p:nvPicPr>
            <p:cNvPr id="16" name="Picture 15" descr="Diagram&#10;&#10;Description automatically generated">
              <a:extLst>
                <a:ext uri="{FF2B5EF4-FFF2-40B4-BE49-F238E27FC236}">
                  <a16:creationId xmlns:a16="http://schemas.microsoft.com/office/drawing/2014/main" id="{51CDDB46-DE78-27F9-25DE-C4614EB8732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85321" y="3133488"/>
              <a:ext cx="6021357" cy="2908538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13B00AB-6BA9-6689-AF4A-1FC52E0CC72A}"/>
                </a:ext>
              </a:extLst>
            </p:cNvPr>
            <p:cNvSpPr txBox="1"/>
            <p:nvPr/>
          </p:nvSpPr>
          <p:spPr>
            <a:xfrm>
              <a:off x="3754589" y="6215876"/>
              <a:ext cx="46828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https://</a:t>
              </a:r>
              <a:r>
                <a:rPr lang="en-US" sz="1200" dirty="0" err="1"/>
                <a:t>tinyheero.github.io</a:t>
              </a:r>
              <a:r>
                <a:rPr lang="en-US" sz="1200" dirty="0"/>
                <a:t>/2015/09/02/pseudoalignments-</a:t>
              </a:r>
              <a:r>
                <a:rPr lang="en-US" sz="1200" dirty="0" err="1"/>
                <a:t>kallisto.html</a:t>
              </a:r>
              <a:endParaRPr 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7142072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BAD29B-AC4D-2231-398A-6DC832A36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</a:t>
            </a:r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6C110D28-B843-F118-C1DF-26688BA6CD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1232421"/>
              </p:ext>
            </p:extLst>
          </p:nvPr>
        </p:nvGraphicFramePr>
        <p:xfrm>
          <a:off x="951346" y="1908684"/>
          <a:ext cx="10284690" cy="40903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89090">
                  <a:extLst>
                    <a:ext uri="{9D8B030D-6E8A-4147-A177-3AD203B41FA5}">
                      <a16:colId xmlns:a16="http://schemas.microsoft.com/office/drawing/2014/main" val="3752223813"/>
                    </a:ext>
                  </a:extLst>
                </a:gridCol>
                <a:gridCol w="1440873">
                  <a:extLst>
                    <a:ext uri="{9D8B030D-6E8A-4147-A177-3AD203B41FA5}">
                      <a16:colId xmlns:a16="http://schemas.microsoft.com/office/drawing/2014/main" val="3759562014"/>
                    </a:ext>
                  </a:extLst>
                </a:gridCol>
                <a:gridCol w="1454727">
                  <a:extLst>
                    <a:ext uri="{9D8B030D-6E8A-4147-A177-3AD203B41FA5}">
                      <a16:colId xmlns:a16="http://schemas.microsoft.com/office/drawing/2014/main" val="3904331106"/>
                    </a:ext>
                  </a:extLst>
                </a:gridCol>
              </a:tblGrid>
              <a:tr h="468751">
                <a:tc>
                  <a:txBody>
                    <a:bodyPr/>
                    <a:lstStyle/>
                    <a:p>
                      <a:r>
                        <a:rPr lang="en-US" dirty="0"/>
                        <a:t>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Salmon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STAR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47742"/>
                  </a:ext>
                </a:extLst>
              </a:tr>
              <a:tr h="468751">
                <a:tc>
                  <a:txBody>
                    <a:bodyPr/>
                    <a:lstStyle/>
                    <a:p>
                      <a:r>
                        <a:rPr lang="en-US" dirty="0"/>
                        <a:t>Genome Reference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7064396"/>
                  </a:ext>
                </a:extLst>
              </a:tr>
              <a:tr h="468751">
                <a:tc>
                  <a:txBody>
                    <a:bodyPr/>
                    <a:lstStyle/>
                    <a:p>
                      <a:r>
                        <a:rPr lang="en-US" dirty="0"/>
                        <a:t>Transcriptome Reference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6703328"/>
                  </a:ext>
                </a:extLst>
              </a:tr>
              <a:tr h="468751">
                <a:tc>
                  <a:txBody>
                    <a:bodyPr/>
                    <a:lstStyle/>
                    <a:p>
                      <a:r>
                        <a:rPr lang="en-US" dirty="0"/>
                        <a:t>Needs annotation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1731281"/>
                  </a:ext>
                </a:extLst>
              </a:tr>
              <a:tr h="468751">
                <a:tc>
                  <a:txBody>
                    <a:bodyPr/>
                    <a:lstStyle/>
                    <a:p>
                      <a:r>
                        <a:rPr lang="en-US" dirty="0"/>
                        <a:t>Alignment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6582705"/>
                  </a:ext>
                </a:extLst>
              </a:tr>
              <a:tr h="809077">
                <a:tc>
                  <a:txBody>
                    <a:bodyPr/>
                    <a:lstStyle/>
                    <a:p>
                      <a:r>
                        <a:rPr lang="en-US" dirty="0"/>
                        <a:t>Pseudo-alignment (Only quantification)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7660669"/>
                  </a:ext>
                </a:extLst>
              </a:tr>
              <a:tr h="468751">
                <a:tc>
                  <a:txBody>
                    <a:bodyPr/>
                    <a:lstStyle/>
                    <a:p>
                      <a:r>
                        <a:rPr lang="en-US" dirty="0"/>
                        <a:t>Expression Values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4886507"/>
                  </a:ext>
                </a:extLst>
              </a:tr>
              <a:tr h="468751">
                <a:tc>
                  <a:txBody>
                    <a:bodyPr/>
                    <a:lstStyle/>
                    <a:p>
                      <a:r>
                        <a:rPr lang="en-US" dirty="0"/>
                        <a:t>Splice aware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20113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787604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F5ADE4-B190-7163-9A4F-ABFF10A777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does Salmon need a transcriptome?</a:t>
            </a:r>
          </a:p>
        </p:txBody>
      </p:sp>
      <p:pic>
        <p:nvPicPr>
          <p:cNvPr id="10" name="Picture 9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73ABD73C-537C-E8DC-B2C2-EFD175522A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794" y="1486963"/>
            <a:ext cx="5077547" cy="1942037"/>
          </a:xfrm>
          <a:prstGeom prst="rect">
            <a:avLst/>
          </a:prstGeom>
        </p:spPr>
      </p:pic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id="{2E8056AC-892E-D4FC-674F-1EFC4B41B4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6257" y="1486964"/>
            <a:ext cx="5077543" cy="1942036"/>
          </a:xfrm>
          <a:prstGeom prst="rect">
            <a:avLst/>
          </a:prstGeom>
        </p:spPr>
      </p:pic>
      <p:pic>
        <p:nvPicPr>
          <p:cNvPr id="14" name="Picture 13" descr="Diagram&#10;&#10;Description automatically generated">
            <a:extLst>
              <a:ext uri="{FF2B5EF4-FFF2-40B4-BE49-F238E27FC236}">
                <a16:creationId xmlns:a16="http://schemas.microsoft.com/office/drawing/2014/main" id="{CF30C93E-567E-0294-9925-5642F0F0D5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4296" y="4035081"/>
            <a:ext cx="8968004" cy="1942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3587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F5ADE4-B190-7163-9A4F-ABFF10A777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does Salmon need a transcriptome?</a:t>
            </a:r>
          </a:p>
        </p:txBody>
      </p:sp>
      <p:pic>
        <p:nvPicPr>
          <p:cNvPr id="6" name="Picture 5" descr="A picture containing chart&#10;&#10;Description automatically generated">
            <a:extLst>
              <a:ext uri="{FF2B5EF4-FFF2-40B4-BE49-F238E27FC236}">
                <a16:creationId xmlns:a16="http://schemas.microsoft.com/office/drawing/2014/main" id="{C20510D3-D1BC-CB2B-FB30-A116EBE717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194" y="1772452"/>
            <a:ext cx="5401622" cy="3313095"/>
          </a:xfrm>
          <a:prstGeom prst="rect">
            <a:avLst/>
          </a:prstGeom>
        </p:spPr>
      </p:pic>
      <p:pic>
        <p:nvPicPr>
          <p:cNvPr id="8" name="Picture 7" descr="Graphical user interface, text&#10;&#10;Description automatically generated with medium confidence">
            <a:extLst>
              <a:ext uri="{FF2B5EF4-FFF2-40B4-BE49-F238E27FC236}">
                <a16:creationId xmlns:a16="http://schemas.microsoft.com/office/drawing/2014/main" id="{8B4B8CB2-A11D-2867-9EFD-D5AB184519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5186" y="1772452"/>
            <a:ext cx="4851559" cy="3313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3134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7FC9F8-CBE6-713F-6187-A0A8FDAB1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</a:t>
            </a:r>
          </a:p>
        </p:txBody>
      </p:sp>
      <p:pic>
        <p:nvPicPr>
          <p:cNvPr id="5" name="Picture 4" descr="Graphical user interface, diagram, website&#10;&#10;Description automatically generated">
            <a:extLst>
              <a:ext uri="{FF2B5EF4-FFF2-40B4-BE49-F238E27FC236}">
                <a16:creationId xmlns:a16="http://schemas.microsoft.com/office/drawing/2014/main" id="{9CCA5B48-465D-ACD5-1504-2A9BB7BEBD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0813" y="365125"/>
            <a:ext cx="5407006" cy="595232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3B4B80D-4E97-E010-67B4-ABA046B316F9}"/>
              </a:ext>
            </a:extLst>
          </p:cNvPr>
          <p:cNvSpPr txBox="1"/>
          <p:nvPr/>
        </p:nvSpPr>
        <p:spPr>
          <a:xfrm>
            <a:off x="554178" y="1690688"/>
            <a:ext cx="53651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Experimental design: Astrocytes mRNA profiles of wild type and Spp1 KO neonatal mice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3B61B1-3BD3-75BB-2BBE-60DA5BA59030}"/>
              </a:ext>
            </a:extLst>
          </p:cNvPr>
          <p:cNvSpPr txBox="1"/>
          <p:nvPr/>
        </p:nvSpPr>
        <p:spPr>
          <a:xfrm>
            <a:off x="554176" y="2505670"/>
            <a:ext cx="53651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dirty="0"/>
              <a:t>Sequencing - </a:t>
            </a:r>
            <a:r>
              <a:rPr lang="en-US" dirty="0"/>
              <a:t>Illumina NovaSeq 6000</a:t>
            </a:r>
          </a:p>
          <a:p>
            <a:pPr algn="just"/>
            <a:r>
              <a:rPr lang="en-US" b="1" dirty="0"/>
              <a:t>Alignment (GRCm38) - </a:t>
            </a:r>
            <a:r>
              <a:rPr lang="en-US" dirty="0"/>
              <a:t>STAR software package </a:t>
            </a:r>
          </a:p>
          <a:p>
            <a:pPr algn="just"/>
            <a:r>
              <a:rPr lang="en-US" b="1" dirty="0"/>
              <a:t>Differential expression analysis - </a:t>
            </a:r>
            <a:r>
              <a:rPr lang="en-US" dirty="0"/>
              <a:t>DESeq2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DB22796-1E33-2921-BE61-105C4E5DC660}"/>
              </a:ext>
            </a:extLst>
          </p:cNvPr>
          <p:cNvSpPr txBox="1"/>
          <p:nvPr/>
        </p:nvSpPr>
        <p:spPr>
          <a:xfrm>
            <a:off x="554176" y="3561069"/>
            <a:ext cx="536517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dirty="0"/>
              <a:t>Results: </a:t>
            </a:r>
          </a:p>
          <a:p>
            <a:pPr algn="just"/>
            <a:r>
              <a:rPr lang="en-US" b="1" dirty="0"/>
              <a:t>Reads obtained - </a:t>
            </a:r>
            <a:r>
              <a:rPr lang="en-US" dirty="0"/>
              <a:t>40 million raw reads per sample </a:t>
            </a:r>
          </a:p>
          <a:p>
            <a:pPr algn="just"/>
            <a:r>
              <a:rPr lang="en-US" b="1" dirty="0"/>
              <a:t>DEGs - </a:t>
            </a:r>
            <a:r>
              <a:rPr lang="en-US" dirty="0"/>
              <a:t>3624 (fold change ≥1.5 and p value &lt;0.05) </a:t>
            </a:r>
          </a:p>
          <a:p>
            <a:pPr algn="just"/>
            <a:r>
              <a:rPr lang="en-US" dirty="0"/>
              <a:t>1991 were upregulated and 1633 were downregulated in the Spp1−/− astrocytes</a:t>
            </a:r>
          </a:p>
        </p:txBody>
      </p:sp>
    </p:spTree>
    <p:extLst>
      <p:ext uri="{BB962C8B-B14F-4D97-AF65-F5344CB8AC3E}">
        <p14:creationId xmlns:p14="http://schemas.microsoft.com/office/powerpoint/2010/main" val="11277122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1215</TotalTime>
  <Words>415</Words>
  <Application>Microsoft Macintosh PowerPoint</Application>
  <PresentationFormat>Widescreen</PresentationFormat>
  <Paragraphs>72</Paragraphs>
  <Slides>20</Slides>
  <Notes>1</Notes>
  <HiddenSlides>2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Office Theme</vt:lpstr>
      <vt:lpstr>Salmon vs STAR</vt:lpstr>
      <vt:lpstr>Project learning objectives</vt:lpstr>
      <vt:lpstr>The Question</vt:lpstr>
      <vt:lpstr>Decisions Decisions</vt:lpstr>
      <vt:lpstr>What is pseudo-alignment? </vt:lpstr>
      <vt:lpstr>Comparison</vt:lpstr>
      <vt:lpstr>Why does Salmon need a transcriptome?</vt:lpstr>
      <vt:lpstr>Why does Salmon need a transcriptome?</vt:lpstr>
      <vt:lpstr>Dataset</vt:lpstr>
      <vt:lpstr>FASTQC</vt:lpstr>
      <vt:lpstr>STAR Alignment QC</vt:lpstr>
      <vt:lpstr>Salmon Quant QC</vt:lpstr>
      <vt:lpstr>EDA</vt:lpstr>
      <vt:lpstr>Results</vt:lpstr>
      <vt:lpstr>Results</vt:lpstr>
      <vt:lpstr>Results</vt:lpstr>
      <vt:lpstr>Discussion</vt:lpstr>
      <vt:lpstr>Datasets</vt:lpstr>
      <vt:lpstr>GitHub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Salmon vs STAR</dc:title>
  <dc:creator>mohith reddy arikatla</dc:creator>
  <cp:lastModifiedBy>mohith reddy arikatla</cp:lastModifiedBy>
  <cp:revision>4</cp:revision>
  <dcterms:created xsi:type="dcterms:W3CDTF">2023-04-25T07:55:01Z</dcterms:created>
  <dcterms:modified xsi:type="dcterms:W3CDTF">2023-04-26T04:10:57Z</dcterms:modified>
</cp:coreProperties>
</file>